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Barlow Condensed" panose="00000506000000000000" pitchFamily="2" charset="0"/>
      <p:regular r:id="rId12"/>
      <p:bold r:id="rId13"/>
      <p:italic r:id="rId14"/>
      <p:boldItalic r:id="rId15"/>
    </p:embeddedFont>
    <p:embeddedFont>
      <p:font typeface="Barlow Condensed Bold" panose="00000806000000000000" charset="0"/>
      <p:regular r:id="rId16"/>
    </p:embeddedFont>
    <p:embeddedFont>
      <p:font typeface="Barlow SemiCondense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416" r="50832" b="98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5400000">
            <a:off x="10571664" y="1022314"/>
            <a:ext cx="689712" cy="702485"/>
          </a:xfrm>
          <a:custGeom>
            <a:avLst/>
            <a:gdLst/>
            <a:ahLst/>
            <a:cxnLst/>
            <a:rect l="l" t="t" r="r" b="b"/>
            <a:pathLst>
              <a:path w="689712" h="702485">
                <a:moveTo>
                  <a:pt x="0" y="0"/>
                </a:moveTo>
                <a:lnTo>
                  <a:pt x="689712" y="0"/>
                </a:lnTo>
                <a:lnTo>
                  <a:pt x="689712" y="702485"/>
                </a:lnTo>
                <a:lnTo>
                  <a:pt x="0" y="702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565277" y="8881666"/>
            <a:ext cx="534147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7"/>
              </a:lnSpc>
              <a:spcBef>
                <a:spcPct val="0"/>
              </a:spcBef>
            </a:pPr>
            <a:r>
              <a:rPr lang="en-US" sz="2172" spc="60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Presented by: Ms Khyati Chauhan</a:t>
            </a:r>
          </a:p>
          <a:p>
            <a:pPr algn="l">
              <a:lnSpc>
                <a:spcPts val="2607"/>
              </a:lnSpc>
              <a:spcBef>
                <a:spcPct val="0"/>
              </a:spcBef>
            </a:pPr>
            <a:r>
              <a:rPr lang="en-US" sz="2172" spc="60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                      Ms Ponvarshini Arumugam</a:t>
            </a:r>
          </a:p>
          <a:p>
            <a:pPr algn="l">
              <a:lnSpc>
                <a:spcPts val="2607"/>
              </a:lnSpc>
              <a:spcBef>
                <a:spcPct val="0"/>
              </a:spcBef>
            </a:pPr>
            <a:r>
              <a:rPr lang="en-US" sz="2172" spc="60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                      Mr Varshith Bandi 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363200" y="2857178"/>
            <a:ext cx="6389418" cy="6118384"/>
            <a:chOff x="0" y="76200"/>
            <a:chExt cx="8519224" cy="8157848"/>
          </a:xfrm>
        </p:grpSpPr>
        <p:sp>
          <p:nvSpPr>
            <p:cNvPr id="7" name="TextBox 7"/>
            <p:cNvSpPr txBox="1"/>
            <p:nvPr/>
          </p:nvSpPr>
          <p:spPr>
            <a:xfrm>
              <a:off x="0" y="76200"/>
              <a:ext cx="8519224" cy="6221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45"/>
                </a:lnSpc>
                <a:spcBef>
                  <a:spcPct val="0"/>
                </a:spcBef>
              </a:pPr>
              <a:r>
                <a:rPr lang="en-US" sz="6801" b="1" spc="190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CROSS-SELL STRATEGY ENHANCEMENT AND MODEL BUILDING FOR FLEETCORE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6424699"/>
              <a:ext cx="7609644" cy="562379"/>
            </a:xfrm>
            <a:custGeom>
              <a:avLst/>
              <a:gdLst/>
              <a:ahLst/>
              <a:cxnLst/>
              <a:rect l="l" t="t" r="r" b="b"/>
              <a:pathLst>
                <a:path w="7609644" h="562379">
                  <a:moveTo>
                    <a:pt x="0" y="0"/>
                  </a:moveTo>
                  <a:lnTo>
                    <a:pt x="7609644" y="0"/>
                  </a:lnTo>
                  <a:lnTo>
                    <a:pt x="7609644" y="562380"/>
                  </a:lnTo>
                  <a:lnTo>
                    <a:pt x="0" y="562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71" t="-308623" r="-7088" b="-104273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537791"/>
              <a:ext cx="8519224" cy="696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23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45540" y="0"/>
            <a:ext cx="8742460" cy="10287000"/>
            <a:chOff x="0" y="0"/>
            <a:chExt cx="1165661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719" t="13149" r="24073"/>
            <a:stretch>
              <a:fillRect/>
            </a:stretch>
          </p:blipFill>
          <p:spPr>
            <a:xfrm>
              <a:off x="0" y="0"/>
              <a:ext cx="11656613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604909" y="3843255"/>
            <a:ext cx="7203163" cy="136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1"/>
              </a:lnSpc>
            </a:pPr>
            <a:r>
              <a:rPr lang="en-US" sz="8393" b="1" spc="235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YOU!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611295" y="1338420"/>
            <a:ext cx="689712" cy="702485"/>
          </a:xfrm>
          <a:custGeom>
            <a:avLst/>
            <a:gdLst/>
            <a:ahLst/>
            <a:cxnLst/>
            <a:rect l="l" t="t" r="r" b="b"/>
            <a:pathLst>
              <a:path w="689712" h="702485">
                <a:moveTo>
                  <a:pt x="0" y="0"/>
                </a:moveTo>
                <a:lnTo>
                  <a:pt x="689713" y="0"/>
                </a:lnTo>
                <a:lnTo>
                  <a:pt x="689713" y="702485"/>
                </a:lnTo>
                <a:lnTo>
                  <a:pt x="0" y="702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5400000">
            <a:off x="-5240477" y="4742132"/>
            <a:ext cx="10861953" cy="802736"/>
          </a:xfrm>
          <a:custGeom>
            <a:avLst/>
            <a:gdLst/>
            <a:ahLst/>
            <a:cxnLst/>
            <a:rect l="l" t="t" r="r" b="b"/>
            <a:pathLst>
              <a:path w="10861953" h="802736">
                <a:moveTo>
                  <a:pt x="0" y="0"/>
                </a:moveTo>
                <a:lnTo>
                  <a:pt x="10861954" y="0"/>
                </a:lnTo>
                <a:lnTo>
                  <a:pt x="10861954" y="802736"/>
                </a:lnTo>
                <a:lnTo>
                  <a:pt x="0" y="8027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3768585"/>
            <a:chOff x="0" y="0"/>
            <a:chExt cx="12192000" cy="50247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637" b="35541"/>
            <a:stretch>
              <a:fillRect/>
            </a:stretch>
          </p:blipFill>
          <p:spPr>
            <a:xfrm>
              <a:off x="0" y="0"/>
              <a:ext cx="12192000" cy="502478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0"/>
            <a:ext cx="9144000" cy="376858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028700" y="858556"/>
            <a:ext cx="6685111" cy="2033773"/>
            <a:chOff x="0" y="0"/>
            <a:chExt cx="8913481" cy="2711697"/>
          </a:xfrm>
        </p:grpSpPr>
        <p:sp>
          <p:nvSpPr>
            <p:cNvPr id="6" name="TextBox 6"/>
            <p:cNvSpPr txBox="1"/>
            <p:nvPr/>
          </p:nvSpPr>
          <p:spPr>
            <a:xfrm>
              <a:off x="0" y="1980389"/>
              <a:ext cx="8796687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98">
                  <a:solidFill>
                    <a:srgbClr val="342A29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Our Key Talking Points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8913481" cy="1794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11"/>
                </a:lnSpc>
                <a:spcBef>
                  <a:spcPct val="0"/>
                </a:spcBef>
              </a:pPr>
              <a:r>
                <a:rPr lang="en-US" sz="8393" b="1" spc="235">
                  <a:solidFill>
                    <a:srgbClr val="342A29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AGENDA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46496" y="5151889"/>
            <a:ext cx="521869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Introduction &amp; Background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47107" y="6675621"/>
            <a:ext cx="521869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b="1" u="none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Approach &amp; Methodology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46496" y="6675621"/>
            <a:ext cx="521869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Objective and Challenges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47107" y="8186146"/>
            <a:ext cx="521869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b="1" u="non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Conclusion &amp; Next Steps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2758918" y="5313348"/>
            <a:ext cx="341686" cy="341976"/>
          </a:xfrm>
          <a:custGeom>
            <a:avLst/>
            <a:gdLst/>
            <a:ahLst/>
            <a:cxnLst/>
            <a:rect l="l" t="t" r="r" b="b"/>
            <a:pathLst>
              <a:path w="341686" h="34197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5400000">
            <a:off x="9798894" y="5313348"/>
            <a:ext cx="341686" cy="341976"/>
          </a:xfrm>
          <a:custGeom>
            <a:avLst/>
            <a:gdLst/>
            <a:ahLst/>
            <a:cxnLst/>
            <a:rect l="l" t="t" r="r" b="b"/>
            <a:pathLst>
              <a:path w="341686" h="341976">
                <a:moveTo>
                  <a:pt x="0" y="0"/>
                </a:moveTo>
                <a:lnTo>
                  <a:pt x="341686" y="0"/>
                </a:lnTo>
                <a:lnTo>
                  <a:pt x="341686" y="341977"/>
                </a:lnTo>
                <a:lnTo>
                  <a:pt x="0" y="34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5400000">
            <a:off x="2758918" y="6815783"/>
            <a:ext cx="341686" cy="341976"/>
          </a:xfrm>
          <a:custGeom>
            <a:avLst/>
            <a:gdLst/>
            <a:ahLst/>
            <a:cxnLst/>
            <a:rect l="l" t="t" r="r" b="b"/>
            <a:pathLst>
              <a:path w="341686" h="34197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5400000">
            <a:off x="9798894" y="6815783"/>
            <a:ext cx="341686" cy="341976"/>
          </a:xfrm>
          <a:custGeom>
            <a:avLst/>
            <a:gdLst/>
            <a:ahLst/>
            <a:cxnLst/>
            <a:rect l="l" t="t" r="r" b="b"/>
            <a:pathLst>
              <a:path w="341686" h="34197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5400000">
            <a:off x="2758918" y="8326308"/>
            <a:ext cx="341686" cy="341976"/>
          </a:xfrm>
          <a:custGeom>
            <a:avLst/>
            <a:gdLst/>
            <a:ahLst/>
            <a:cxnLst/>
            <a:rect l="l" t="t" r="r" b="b"/>
            <a:pathLst>
              <a:path w="341686" h="34197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 rot="5400000">
            <a:off x="9798894" y="8326308"/>
            <a:ext cx="341686" cy="341976"/>
          </a:xfrm>
          <a:custGeom>
            <a:avLst/>
            <a:gdLst/>
            <a:ahLst/>
            <a:cxnLst/>
            <a:rect l="l" t="t" r="r" b="b"/>
            <a:pathLst>
              <a:path w="341686" h="34197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7BDAAEB7-D4F0-70D6-643F-18CB82C09C7B}"/>
              </a:ext>
            </a:extLst>
          </p:cNvPr>
          <p:cNvSpPr txBox="1"/>
          <p:nvPr/>
        </p:nvSpPr>
        <p:spPr>
          <a:xfrm>
            <a:off x="3446496" y="8244883"/>
            <a:ext cx="5218693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Tools Overview &amp; AI Models</a:t>
            </a:r>
            <a:endParaRPr lang="en-US" sz="3000" b="1" u="none" dirty="0">
              <a:solidFill>
                <a:srgbClr val="FFFFFF"/>
              </a:solidFill>
              <a:latin typeface="Barlow SemiCondensed Bold"/>
              <a:ea typeface="Barlow SemiCondensed Bold"/>
              <a:cs typeface="Barlow SemiCondensed Bold"/>
              <a:sym typeface="Barlow SemiCondensed Bold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0C0F3AA-D28E-17F7-7C8C-E3BD53E98092}"/>
              </a:ext>
            </a:extLst>
          </p:cNvPr>
          <p:cNvSpPr txBox="1"/>
          <p:nvPr/>
        </p:nvSpPr>
        <p:spPr>
          <a:xfrm>
            <a:off x="10447106" y="5220128"/>
            <a:ext cx="5218693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Where Are We Headed </a:t>
            </a:r>
            <a:endParaRPr lang="en-US" sz="3000" b="1" u="none" dirty="0">
              <a:solidFill>
                <a:srgbClr val="FFFFFF"/>
              </a:solidFill>
              <a:latin typeface="Barlow SemiCondensed Bold"/>
              <a:ea typeface="Barlow SemiCondensed Bold"/>
              <a:cs typeface="Barlow SemiCondensed Bold"/>
              <a:sym typeface="Barlow SemiCondense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/>
      <p:bldP spid="11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95245" y="962025"/>
            <a:ext cx="11752726" cy="120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50"/>
              </a:lnSpc>
            </a:pPr>
            <a:r>
              <a:rPr lang="en-US" sz="7500" b="1" spc="21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INTRODUCTION &amp; BACKGROUND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3570420" y="2519404"/>
            <a:ext cx="11948066" cy="6121959"/>
            <a:chOff x="0" y="-214819"/>
            <a:chExt cx="15930754" cy="8162613"/>
          </a:xfrm>
        </p:grpSpPr>
        <p:sp>
          <p:nvSpPr>
            <p:cNvPr id="5" name="TextBox 5"/>
            <p:cNvSpPr txBox="1"/>
            <p:nvPr/>
          </p:nvSpPr>
          <p:spPr>
            <a:xfrm>
              <a:off x="0" y="-214819"/>
              <a:ext cx="15930754" cy="7387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 spc="97" dirty="0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Fleetcor Overview</a:t>
              </a:r>
            </a:p>
            <a:p>
              <a:pPr algn="l">
                <a:lnSpc>
                  <a:spcPts val="4899"/>
                </a:lnSpc>
              </a:pPr>
              <a:endParaRPr lang="en-US" sz="3499" spc="97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  <a:p>
              <a:pPr algn="l">
                <a:lnSpc>
                  <a:spcPts val="4899"/>
                </a:lnSpc>
              </a:pPr>
              <a:r>
                <a:rPr lang="en-US" sz="3499" spc="97" dirty="0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Fleetcor is a global business payments company that provides fuel cards, payment solutions, and expense management services to businesses and government organizations.</a:t>
              </a:r>
            </a:p>
            <a:p>
              <a:pPr algn="l">
                <a:lnSpc>
                  <a:spcPts val="4899"/>
                </a:lnSpc>
              </a:pPr>
              <a:endParaRPr lang="en-US" sz="3499" spc="97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  <a:p>
              <a:pPr algn="l">
                <a:lnSpc>
                  <a:spcPts val="4899"/>
                </a:lnSpc>
              </a:pPr>
              <a:r>
                <a:rPr lang="en-US" sz="3499" spc="97" dirty="0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The company offers a range of card products to help businesses manage employee expenses and control costs.</a:t>
              </a:r>
            </a:p>
            <a:p>
              <a:pPr algn="l">
                <a:lnSpc>
                  <a:spcPts val="4899"/>
                </a:lnSpc>
              </a:pPr>
              <a:endParaRPr lang="en-US" sz="3499" spc="97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488478"/>
              <a:ext cx="15930754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2795390" y="2680373"/>
            <a:ext cx="341686" cy="341976"/>
          </a:xfrm>
          <a:custGeom>
            <a:avLst/>
            <a:gdLst/>
            <a:ahLst/>
            <a:cxnLst/>
            <a:rect l="l" t="t" r="r" b="b"/>
            <a:pathLst>
              <a:path w="341686" h="341976">
                <a:moveTo>
                  <a:pt x="0" y="0"/>
                </a:moveTo>
                <a:lnTo>
                  <a:pt x="341686" y="0"/>
                </a:lnTo>
                <a:lnTo>
                  <a:pt x="341686" y="341976"/>
                </a:lnTo>
                <a:lnTo>
                  <a:pt x="0" y="341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6894" y="0"/>
            <a:ext cx="14870631" cy="10287000"/>
            <a:chOff x="0" y="0"/>
            <a:chExt cx="1982750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14" r="1814"/>
            <a:stretch>
              <a:fillRect/>
            </a:stretch>
          </p:blipFill>
          <p:spPr>
            <a:xfrm>
              <a:off x="0" y="0"/>
              <a:ext cx="19827508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417369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028700" y="4068350"/>
            <a:ext cx="11344458" cy="2150299"/>
            <a:chOff x="0" y="0"/>
            <a:chExt cx="15125944" cy="2867065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8215"/>
              <a:ext cx="15125944" cy="95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49"/>
                </a:lnSpc>
              </a:pPr>
              <a:r>
                <a:rPr lang="en-US" sz="4499" spc="125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Cross-sell the Universal Card to Fuel-Only customers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5125944" cy="1794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11"/>
                </a:lnSpc>
                <a:spcBef>
                  <a:spcPct val="0"/>
                </a:spcBef>
              </a:pPr>
              <a:r>
                <a:rPr lang="en-US" sz="8393" b="1" spc="235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WHERE WE ARE HEADED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16604" y="9831612"/>
            <a:ext cx="12971396" cy="958632"/>
          </a:xfrm>
          <a:custGeom>
            <a:avLst/>
            <a:gdLst/>
            <a:ahLst/>
            <a:cxnLst/>
            <a:rect l="l" t="t" r="r" b="b"/>
            <a:pathLst>
              <a:path w="12971396" h="958632">
                <a:moveTo>
                  <a:pt x="0" y="0"/>
                </a:moveTo>
                <a:lnTo>
                  <a:pt x="12971396" y="0"/>
                </a:lnTo>
                <a:lnTo>
                  <a:pt x="12971396" y="958632"/>
                </a:lnTo>
                <a:lnTo>
                  <a:pt x="0" y="95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316604" cy="10287000"/>
            <a:chOff x="0" y="0"/>
            <a:chExt cx="7088806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1286" r="11286"/>
            <a:stretch>
              <a:fillRect/>
            </a:stretch>
          </p:blipFill>
          <p:spPr>
            <a:xfrm>
              <a:off x="0" y="0"/>
              <a:ext cx="7088806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6384960" y="872702"/>
            <a:ext cx="10428167" cy="1759116"/>
            <a:chOff x="0" y="0"/>
            <a:chExt cx="13904222" cy="2345487"/>
          </a:xfrm>
        </p:grpSpPr>
        <p:sp>
          <p:nvSpPr>
            <p:cNvPr id="6" name="TextBox 6"/>
            <p:cNvSpPr txBox="1"/>
            <p:nvPr/>
          </p:nvSpPr>
          <p:spPr>
            <a:xfrm>
              <a:off x="0" y="1614179"/>
              <a:ext cx="1390422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98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What we want to achieve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3904222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spc="195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OBJECTIVE AND CHALLENGES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84960" y="3592170"/>
            <a:ext cx="9491270" cy="2974507"/>
            <a:chOff x="0" y="0"/>
            <a:chExt cx="12655027" cy="3966009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0"/>
              <a:ext cx="12655027" cy="99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 b="1">
                  <a:solidFill>
                    <a:srgbClr val="FFFFFF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Objective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50638"/>
              <a:ext cx="12655027" cy="2915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76"/>
                </a:lnSpc>
              </a:pPr>
              <a:r>
                <a:rPr lang="en-US" sz="4197" b="1">
                  <a:solidFill>
                    <a:srgbClr val="FFFFFF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Expand Universal Card Adoption</a:t>
              </a:r>
            </a:p>
            <a:p>
              <a:pPr algn="l">
                <a:lnSpc>
                  <a:spcPts val="5876"/>
                </a:lnSpc>
              </a:pPr>
              <a:endParaRPr lang="en-US" sz="4197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endParaRPr>
            </a:p>
            <a:p>
              <a:pPr algn="l">
                <a:lnSpc>
                  <a:spcPts val="5876"/>
                </a:lnSpc>
              </a:pPr>
              <a:endParaRPr lang="en-US" sz="4197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84960" y="5762151"/>
            <a:ext cx="9491270" cy="4274922"/>
            <a:chOff x="0" y="0"/>
            <a:chExt cx="12655027" cy="569989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0"/>
              <a:ext cx="12655027" cy="99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 b="1">
                  <a:solidFill>
                    <a:srgbClr val="FFFFFF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Challenges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41113"/>
              <a:ext cx="12655027" cy="4658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 b="1">
                  <a:solidFill>
                    <a:srgbClr val="FFFFFF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Opt-out: Eligible customers underperforming.</a:t>
              </a:r>
            </a:p>
            <a:p>
              <a:pPr algn="l">
                <a:lnSpc>
                  <a:spcPts val="5600"/>
                </a:lnSpc>
              </a:pPr>
              <a:r>
                <a:rPr lang="en-US" sz="4000" b="1">
                  <a:solidFill>
                    <a:srgbClr val="FFFFFF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Opt-in: Ineligible customers showing good performance.</a:t>
              </a:r>
            </a:p>
            <a:p>
              <a:pPr algn="l">
                <a:lnSpc>
                  <a:spcPts val="5600"/>
                </a:lnSpc>
              </a:pPr>
              <a:endParaRPr lang="en-US" sz="4000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endParaRPr>
            </a:p>
            <a:p>
              <a:pPr algn="l">
                <a:lnSpc>
                  <a:spcPts val="5600"/>
                </a:lnSpc>
              </a:pPr>
              <a:endParaRPr lang="en-US" sz="4000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321" y="7478513"/>
            <a:ext cx="1897679" cy="18976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321" y="4136493"/>
            <a:ext cx="1897679" cy="18976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321" y="815459"/>
            <a:ext cx="1897679" cy="189767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0" y="0"/>
            <a:ext cx="8637027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9279731" y="3420512"/>
            <a:ext cx="8294184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9279731" y="6751989"/>
            <a:ext cx="8294184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2128146" y="829524"/>
          <a:ext cx="5131154" cy="1869804"/>
        </p:xfrm>
        <a:graphic>
          <a:graphicData uri="http://schemas.openxmlformats.org/drawingml/2006/table">
            <a:tbl>
              <a:tblPr/>
              <a:tblGrid>
                <a:gridCol w="5131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9279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Review existing eligibility criteria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2128146" y="4616561"/>
          <a:ext cx="5131154" cy="1482614"/>
        </p:xfrm>
        <a:graphic>
          <a:graphicData uri="http://schemas.openxmlformats.org/drawingml/2006/table">
            <a:tbl>
              <a:tblPr/>
              <a:tblGrid>
                <a:gridCol w="5131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392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Identify key performance metrics (revenue, risk, payment behavior)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689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12128146" y="7636653"/>
          <a:ext cx="5131154" cy="2296850"/>
        </p:xfrm>
        <a:graphic>
          <a:graphicData uri="http://schemas.openxmlformats.org/drawingml/2006/table">
            <a:tbl>
              <a:tblPr/>
              <a:tblGrid>
                <a:gridCol w="5131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20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Barlow SemiCondensed Bold"/>
                          <a:ea typeface="Barlow SemiCondensed Bold"/>
                          <a:cs typeface="Barlow SemiCondensed Bold"/>
                          <a:sym typeface="Barlow SemiCondensed Bold"/>
                        </a:rPr>
                        <a:t> Conduct sensitivity analysis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77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028700" y="6507400"/>
            <a:ext cx="6818757" cy="27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1"/>
              </a:lnSpc>
            </a:pPr>
            <a:r>
              <a:rPr lang="en-US" sz="8393" b="1" spc="235">
                <a:solidFill>
                  <a:srgbClr val="342A29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APPROACH - MODEL REVISION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17624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12470376" y="0"/>
                </a:moveTo>
                <a:lnTo>
                  <a:pt x="0" y="0"/>
                </a:lnTo>
                <a:lnTo>
                  <a:pt x="0" y="10314892"/>
                </a:lnTo>
                <a:lnTo>
                  <a:pt x="12470376" y="10314892"/>
                </a:lnTo>
                <a:lnTo>
                  <a:pt x="124703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032849" y="962025"/>
            <a:ext cx="5957995" cy="156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R: For data processing, modeling, and feature engineering</a:t>
            </a:r>
          </a:p>
          <a:p>
            <a:pPr algn="l">
              <a:lnSpc>
                <a:spcPts val="4147"/>
              </a:lnSpc>
            </a:pPr>
            <a:endParaRPr lang="en-US" sz="2962" b="1">
              <a:solidFill>
                <a:srgbClr val="FFFFFF"/>
              </a:solidFill>
              <a:latin typeface="Barlow SemiCondensed Bold"/>
              <a:ea typeface="Barlow SemiCondensed Bold"/>
              <a:cs typeface="Barlow SemiCondensed Bold"/>
              <a:sym typeface="Barlow Semi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32849" y="3444495"/>
            <a:ext cx="723890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Tableau: For interactive visualization and performance monitoring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Barlow SemiCondensed Bold"/>
              <a:ea typeface="Barlow SemiCondensed Bold"/>
              <a:cs typeface="Barlow SemiCondensed Bold"/>
              <a:sym typeface="Barlow SemiCondense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32849" y="5738704"/>
            <a:ext cx="7238902" cy="156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Excel: For quick data checks, sensitivity analysis, and validation</a:t>
            </a:r>
          </a:p>
          <a:p>
            <a:pPr algn="l">
              <a:lnSpc>
                <a:spcPts val="4147"/>
              </a:lnSpc>
            </a:pPr>
            <a:endParaRPr lang="en-US" sz="2962" b="1">
              <a:solidFill>
                <a:srgbClr val="FFFFFF"/>
              </a:solidFill>
              <a:latin typeface="Barlow SemiCondensed Bold"/>
              <a:ea typeface="Barlow SemiCondensed Bold"/>
              <a:cs typeface="Barlow SemiCondensed Bold"/>
              <a:sym typeface="Barlow Semi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19505" y="8397903"/>
            <a:ext cx="11866615" cy="126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40"/>
              </a:lnSpc>
            </a:pPr>
            <a:r>
              <a:rPr lang="en-US" sz="7800" b="1" spc="218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TOOLS 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70562" y="3447296"/>
            <a:ext cx="587541" cy="603998"/>
            <a:chOff x="0" y="0"/>
            <a:chExt cx="783388" cy="805330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783388" cy="805330"/>
            </a:xfrm>
            <a:prstGeom prst="rect">
              <a:avLst/>
            </a:prstGeom>
            <a:solidFill>
              <a:srgbClr val="342A2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6385" y="44387"/>
              <a:ext cx="470618" cy="67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27"/>
                </a:lnSpc>
                <a:spcBef>
                  <a:spcPct val="0"/>
                </a:spcBef>
              </a:pPr>
              <a:r>
                <a:rPr lang="en-US" sz="3174" b="1">
                  <a:solidFill>
                    <a:srgbClr val="FFFFFF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0562" y="5727694"/>
            <a:ext cx="587541" cy="603998"/>
            <a:chOff x="0" y="0"/>
            <a:chExt cx="783388" cy="805330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783388" cy="805330"/>
            </a:xfrm>
            <a:prstGeom prst="rect">
              <a:avLst/>
            </a:prstGeom>
            <a:solidFill>
              <a:srgbClr val="342A2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6385" y="44387"/>
              <a:ext cx="470618" cy="67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27"/>
                </a:lnSpc>
                <a:spcBef>
                  <a:spcPct val="0"/>
                </a:spcBef>
              </a:pPr>
              <a:r>
                <a:rPr lang="en-US" sz="3174" b="1">
                  <a:solidFill>
                    <a:srgbClr val="FFFFFF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1157370"/>
            <a:ext cx="629403" cy="611143"/>
            <a:chOff x="0" y="0"/>
            <a:chExt cx="839203" cy="814857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839203" cy="814857"/>
            </a:xfrm>
            <a:prstGeom prst="rect">
              <a:avLst/>
            </a:prstGeom>
            <a:solidFill>
              <a:srgbClr val="342A2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6836" y="29604"/>
              <a:ext cx="58553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 b="1" u="none">
                  <a:solidFill>
                    <a:srgbClr val="FFFFFF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17624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12470376" y="0"/>
                </a:moveTo>
                <a:lnTo>
                  <a:pt x="0" y="0"/>
                </a:lnTo>
                <a:lnTo>
                  <a:pt x="0" y="10314892"/>
                </a:lnTo>
                <a:lnTo>
                  <a:pt x="12470376" y="10314892"/>
                </a:lnTo>
                <a:lnTo>
                  <a:pt x="124703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032849" y="1176592"/>
            <a:ext cx="5957995" cy="156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Logistic Regression: Predicts customer eligibility probability</a:t>
            </a:r>
          </a:p>
          <a:p>
            <a:pPr algn="l">
              <a:lnSpc>
                <a:spcPts val="4147"/>
              </a:lnSpc>
            </a:pPr>
            <a:endParaRPr lang="en-US" sz="2962" b="1">
              <a:solidFill>
                <a:srgbClr val="FFFFFF"/>
              </a:solidFill>
              <a:latin typeface="Barlow SemiCondensed Bold"/>
              <a:ea typeface="Barlow SemiCondensed Bold"/>
              <a:cs typeface="Barlow SemiCondensed Bold"/>
              <a:sym typeface="Barlow Semi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32849" y="3444495"/>
            <a:ext cx="723890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Decision Trees: Segment customers by risk and behavior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Barlow SemiCondensed Bold"/>
              <a:ea typeface="Barlow SemiCondensed Bold"/>
              <a:cs typeface="Barlow SemiCondensed Bold"/>
              <a:sym typeface="Barlow SemiCondense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32849" y="5738704"/>
            <a:ext cx="7238902" cy="156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b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K-means Clustering: Groups similar customers to tailor cross-sell strategies</a:t>
            </a:r>
          </a:p>
          <a:p>
            <a:pPr algn="l">
              <a:lnSpc>
                <a:spcPts val="4147"/>
              </a:lnSpc>
            </a:pPr>
            <a:endParaRPr lang="en-US" sz="2962" b="1">
              <a:solidFill>
                <a:srgbClr val="FFFFFF"/>
              </a:solidFill>
              <a:latin typeface="Barlow SemiCondensed Bold"/>
              <a:ea typeface="Barlow SemiCondensed Bold"/>
              <a:cs typeface="Barlow SemiCondensed Bold"/>
              <a:sym typeface="Barlow Semi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19505" y="8397903"/>
            <a:ext cx="11866615" cy="126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140"/>
              </a:lnSpc>
            </a:pPr>
            <a:r>
              <a:rPr lang="en-US" sz="7800" b="1" spc="218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SELECTED AI MODELS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70562" y="3447296"/>
            <a:ext cx="587541" cy="603998"/>
            <a:chOff x="0" y="0"/>
            <a:chExt cx="783388" cy="805330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783388" cy="805330"/>
            </a:xfrm>
            <a:prstGeom prst="rect">
              <a:avLst/>
            </a:prstGeom>
            <a:solidFill>
              <a:srgbClr val="342A2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6385" y="44387"/>
              <a:ext cx="470618" cy="67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27"/>
                </a:lnSpc>
                <a:spcBef>
                  <a:spcPct val="0"/>
                </a:spcBef>
              </a:pPr>
              <a:r>
                <a:rPr lang="en-US" sz="3174" b="1">
                  <a:solidFill>
                    <a:srgbClr val="FFFFFF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0562" y="5727694"/>
            <a:ext cx="587541" cy="603998"/>
            <a:chOff x="0" y="0"/>
            <a:chExt cx="783388" cy="805330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783388" cy="805330"/>
            </a:xfrm>
            <a:prstGeom prst="rect">
              <a:avLst/>
            </a:prstGeom>
            <a:solidFill>
              <a:srgbClr val="342A2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6385" y="44387"/>
              <a:ext cx="470618" cy="67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27"/>
                </a:lnSpc>
                <a:spcBef>
                  <a:spcPct val="0"/>
                </a:spcBef>
              </a:pPr>
              <a:r>
                <a:rPr lang="en-US" sz="3174" b="1">
                  <a:solidFill>
                    <a:srgbClr val="FFFFFF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1157370"/>
            <a:ext cx="629403" cy="611143"/>
            <a:chOff x="0" y="0"/>
            <a:chExt cx="839203" cy="814857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839203" cy="814857"/>
            </a:xfrm>
            <a:prstGeom prst="rect">
              <a:avLst/>
            </a:prstGeom>
            <a:solidFill>
              <a:srgbClr val="342A2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6836" y="29604"/>
              <a:ext cx="58553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 b="1" u="none">
                  <a:solidFill>
                    <a:srgbClr val="FFFFFF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825" y="0"/>
            <a:ext cx="16124519" cy="10287000"/>
            <a:chOff x="0" y="0"/>
            <a:chExt cx="2149935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52" b="2152"/>
            <a:stretch>
              <a:fillRect/>
            </a:stretch>
          </p:blipFill>
          <p:spPr>
            <a:xfrm>
              <a:off x="0" y="0"/>
              <a:ext cx="21499359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H="1">
            <a:off x="3539843" y="-27892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12470376" y="0"/>
                </a:moveTo>
                <a:lnTo>
                  <a:pt x="0" y="0"/>
                </a:lnTo>
                <a:lnTo>
                  <a:pt x="0" y="10314892"/>
                </a:lnTo>
                <a:lnTo>
                  <a:pt x="12470376" y="10314892"/>
                </a:lnTo>
                <a:lnTo>
                  <a:pt x="1247037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4996742" y="4403647"/>
            <a:ext cx="13137775" cy="4048155"/>
            <a:chOff x="0" y="0"/>
            <a:chExt cx="17517034" cy="5397540"/>
          </a:xfrm>
        </p:grpSpPr>
        <p:sp>
          <p:nvSpPr>
            <p:cNvPr id="6" name="TextBox 6"/>
            <p:cNvSpPr txBox="1"/>
            <p:nvPr/>
          </p:nvSpPr>
          <p:spPr>
            <a:xfrm>
              <a:off x="0" y="1912448"/>
              <a:ext cx="17517034" cy="3485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 spc="111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Maximize Universal Card adoption through model refinement</a:t>
              </a:r>
            </a:p>
            <a:p>
              <a:pPr algn="l">
                <a:lnSpc>
                  <a:spcPts val="5199"/>
                </a:lnSpc>
              </a:pPr>
              <a:endParaRPr lang="en-US" sz="3999" spc="11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  <a:p>
              <a:pPr algn="l">
                <a:lnSpc>
                  <a:spcPts val="5199"/>
                </a:lnSpc>
              </a:pPr>
              <a:r>
                <a:rPr lang="en-US" sz="3999" spc="111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Next Steps: Complete data analysis and implement the revised model</a:t>
              </a:r>
            </a:p>
            <a:p>
              <a:pPr algn="l">
                <a:lnSpc>
                  <a:spcPts val="5199"/>
                </a:lnSpc>
              </a:pPr>
              <a:endParaRPr lang="en-US" sz="3999" spc="11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7517034" cy="1794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11"/>
                </a:lnSpc>
                <a:spcBef>
                  <a:spcPct val="0"/>
                </a:spcBef>
              </a:pPr>
              <a:r>
                <a:rPr lang="en-US" sz="8393" b="1" spc="235">
                  <a:solidFill>
                    <a:srgbClr val="FFFFFF"/>
                  </a:solidFill>
                  <a:latin typeface="Barlow Condensed Bold"/>
                  <a:ea typeface="Barlow Condensed Bold"/>
                  <a:cs typeface="Barlow Condensed Bold"/>
                  <a:sym typeface="Barlow Condensed Bold"/>
                </a:rPr>
                <a:t>CONCLUSION &amp; NEXT STEPS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253</Words>
  <Application>Microsoft Office PowerPoint</Application>
  <PresentationFormat>Custom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Barlow SemiCondensed Bold</vt:lpstr>
      <vt:lpstr>Calibri</vt:lpstr>
      <vt:lpstr>Barlow Condensed</vt:lpstr>
      <vt:lpstr>Barlow Condensed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Professional Gradient Strategy Deck Company Presentation</dc:title>
  <dc:creator>Khyati Chauhan</dc:creator>
  <cp:lastModifiedBy>Khyati Chauhan</cp:lastModifiedBy>
  <cp:revision>4</cp:revision>
  <dcterms:created xsi:type="dcterms:W3CDTF">2006-08-16T00:00:00Z</dcterms:created>
  <dcterms:modified xsi:type="dcterms:W3CDTF">2024-10-28T22:51:16Z</dcterms:modified>
  <dc:identifier>DAGS2O8CN2s</dc:identifier>
</cp:coreProperties>
</file>